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4" r:id="rId3"/>
    <p:sldId id="26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2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AECF6-FBF0-4320-A60C-966609C3416B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4F369-8763-4A4F-9800-F9489F1245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7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f7af258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0f7af258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10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5289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9282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807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5433" y="0"/>
            <a:ext cx="4064800" cy="5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4079067" y="0"/>
            <a:ext cx="8112800" cy="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04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4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22" name="Google Shape;22;p4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960000" y="1650933"/>
            <a:ext cx="10272000" cy="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1348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2" name="Google Shape;52;p8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4" name="Google Shape;54;p8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3735600" y="2557405"/>
            <a:ext cx="7496400" cy="32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208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8" name="Google Shape;58;p9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 rot="515">
            <a:off x="3209200" y="2164085"/>
            <a:ext cx="8008800" cy="8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1"/>
          </p:nvPr>
        </p:nvSpPr>
        <p:spPr>
          <a:xfrm>
            <a:off x="4877600" y="3070728"/>
            <a:ext cx="6340400" cy="19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9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65" name="Google Shape;65;p10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7" name="Google Shape;67;p10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960000" y="2978500"/>
            <a:ext cx="10272000" cy="82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2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22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184" name="Google Shape;184;p22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2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6" name="Google Shape;186;p22"/>
          <p:cNvGrpSpPr/>
          <p:nvPr/>
        </p:nvGrpSpPr>
        <p:grpSpPr>
          <a:xfrm>
            <a:off x="6565567" y="3979100"/>
            <a:ext cx="4596400" cy="2112800"/>
            <a:chOff x="4924175" y="3441525"/>
            <a:chExt cx="3447300" cy="1584600"/>
          </a:xfrm>
        </p:grpSpPr>
        <p:sp>
          <p:nvSpPr>
            <p:cNvPr id="187" name="Google Shape;187;p22"/>
            <p:cNvSpPr/>
            <p:nvPr/>
          </p:nvSpPr>
          <p:spPr>
            <a:xfrm>
              <a:off x="4924175" y="3441525"/>
              <a:ext cx="3447300" cy="1584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89" name="Google Shape;189;p2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grpSp>
        <p:nvGrpSpPr>
          <p:cNvPr id="190" name="Google Shape;190;p22"/>
          <p:cNvGrpSpPr/>
          <p:nvPr/>
        </p:nvGrpSpPr>
        <p:grpSpPr>
          <a:xfrm>
            <a:off x="15434" y="0"/>
            <a:ext cx="12176433" cy="553200"/>
            <a:chOff x="11575" y="0"/>
            <a:chExt cx="9132325" cy="414900"/>
          </a:xfrm>
        </p:grpSpPr>
        <p:sp>
          <p:nvSpPr>
            <p:cNvPr id="191" name="Google Shape;191;p22"/>
            <p:cNvSpPr/>
            <p:nvPr/>
          </p:nvSpPr>
          <p:spPr>
            <a:xfrm>
              <a:off x="11575" y="0"/>
              <a:ext cx="3048600" cy="414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3059300" y="0"/>
              <a:ext cx="6084600" cy="414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43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23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195" name="Google Shape;195;p23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6" name="Google Shape;196;p23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97" name="Google Shape;197;p23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7034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618400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9779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27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209" name="Google Shape;209;p27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7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1" name="Google Shape;211;p27"/>
          <p:cNvGrpSpPr/>
          <p:nvPr/>
        </p:nvGrpSpPr>
        <p:grpSpPr>
          <a:xfrm>
            <a:off x="6565567" y="4588700"/>
            <a:ext cx="4596400" cy="1283200"/>
            <a:chOff x="4924175" y="3441525"/>
            <a:chExt cx="3447300" cy="962400"/>
          </a:xfrm>
        </p:grpSpPr>
        <p:sp>
          <p:nvSpPr>
            <p:cNvPr id="212" name="Google Shape;212;p27"/>
            <p:cNvSpPr/>
            <p:nvPr/>
          </p:nvSpPr>
          <p:spPr>
            <a:xfrm>
              <a:off x="4924175" y="3441525"/>
              <a:ext cx="3447300" cy="962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7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4" name="Google Shape;214;p27"/>
          <p:cNvGrpSpPr/>
          <p:nvPr/>
        </p:nvGrpSpPr>
        <p:grpSpPr>
          <a:xfrm>
            <a:off x="9132558" y="1746635"/>
            <a:ext cx="2486444" cy="2182724"/>
            <a:chOff x="1054812" y="1029590"/>
            <a:chExt cx="3436214" cy="3912627"/>
          </a:xfrm>
        </p:grpSpPr>
        <p:sp>
          <p:nvSpPr>
            <p:cNvPr id="215" name="Google Shape;215;p27"/>
            <p:cNvSpPr/>
            <p:nvPr/>
          </p:nvSpPr>
          <p:spPr>
            <a:xfrm>
              <a:off x="1054812" y="1029617"/>
              <a:ext cx="3436200" cy="3912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7"/>
            <p:cNvSpPr/>
            <p:nvPr/>
          </p:nvSpPr>
          <p:spPr>
            <a:xfrm>
              <a:off x="1054825" y="1029590"/>
              <a:ext cx="3436200" cy="610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17" name="Google Shape;217;p27"/>
          <p:cNvSpPr txBox="1"/>
          <p:nvPr/>
        </p:nvSpPr>
        <p:spPr>
          <a:xfrm>
            <a:off x="1344000" y="1845367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DB5D"/>
                </a:solidFill>
                <a:latin typeface="Quantico"/>
                <a:ea typeface="Quantico"/>
                <a:cs typeface="Quantico"/>
                <a:sym typeface="Quantico"/>
              </a:rPr>
              <a:t>&lt;/</a:t>
            </a:r>
            <a:endParaRPr sz="4800" kern="0">
              <a:solidFill>
                <a:srgbClr val="FFDB5D"/>
              </a:solidFill>
              <a:cs typeface="Arial"/>
              <a:sym typeface="Arial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7930000" y="3346500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FFFF"/>
                </a:solidFill>
                <a:latin typeface="Quantico"/>
                <a:ea typeface="Quantico"/>
                <a:cs typeface="Quantico"/>
                <a:sym typeface="Quantico"/>
              </a:rPr>
              <a:t>/&gt;</a:t>
            </a:r>
            <a:endParaRPr sz="48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9597943" y="2498133"/>
            <a:ext cx="1622400" cy="9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E81981"/>
                </a:solidFill>
                <a:cs typeface="Arial"/>
                <a:sym typeface="Arial"/>
              </a:rPr>
              <a:t>}</a:t>
            </a:r>
            <a:r>
              <a:rPr lang="en" sz="4800" kern="0">
                <a:solidFill>
                  <a:srgbClr val="FFFFFF"/>
                </a:solidFill>
                <a:cs typeface="Arial"/>
                <a:sym typeface="Arial"/>
              </a:rPr>
              <a:t> /&gt; </a:t>
            </a:r>
            <a:r>
              <a:rPr lang="en" sz="4800" kern="0">
                <a:solidFill>
                  <a:srgbClr val="94EE6B"/>
                </a:solidFill>
                <a:cs typeface="Arial"/>
                <a:sym typeface="Arial"/>
              </a:rPr>
              <a:t>[</a:t>
            </a:r>
            <a:endParaRPr sz="4800" kern="0">
              <a:solidFill>
                <a:srgbClr val="94EE6B"/>
              </a:solidFill>
              <a:cs typeface="Arial"/>
              <a:sym typeface="Arial"/>
            </a:endParaRPr>
          </a:p>
        </p:txBody>
      </p:sp>
      <p:sp>
        <p:nvSpPr>
          <p:cNvPr id="220" name="Google Shape;220;p27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5400" b="1" dirty="0" smtClean="0"/>
              <a:t>Блокнот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sz="5400" b="1" dirty="0">
              <a:solidFill>
                <a:schemeClr val="accent2"/>
              </a:solidFill>
            </a:endParaRPr>
          </a:p>
        </p:txBody>
      </p:sp>
      <p:sp>
        <p:nvSpPr>
          <p:cNvPr id="221" name="Google Shape;221;p27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ru-RU" sz="2400" b="1" dirty="0" smtClean="0"/>
              <a:t>Практическая </a:t>
            </a:r>
            <a:r>
              <a:rPr lang="ru-RU" sz="2400" b="1" dirty="0" smtClean="0"/>
              <a:t>работа 15</a:t>
            </a:r>
            <a:endParaRPr sz="2400" b="1" dirty="0"/>
          </a:p>
        </p:txBody>
      </p:sp>
      <p:sp>
        <p:nvSpPr>
          <p:cNvPr id="222" name="Google Shape;222;p27"/>
          <p:cNvSpPr txBox="1"/>
          <p:nvPr/>
        </p:nvSpPr>
        <p:spPr>
          <a:xfrm>
            <a:off x="714833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Pitch Deck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4973767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20xx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62530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Блокнот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68096" y="165093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2400" b="1" dirty="0" smtClean="0"/>
              <a:t>Для создания приложения записи и сохранения в файл текста (то есть блокнота) </a:t>
            </a:r>
            <a:r>
              <a:rPr lang="ru-RU" sz="2400" b="1" dirty="0" smtClean="0"/>
              <a:t>применим используемые ранее элементы</a:t>
            </a:r>
          </a:p>
          <a:p>
            <a:pPr marL="0" indent="0">
              <a:buSzPts val="1100"/>
              <a:buNone/>
            </a:pPr>
            <a:r>
              <a:rPr lang="en-US" sz="2000" b="1" dirty="0" smtClean="0"/>
              <a:t>Button</a:t>
            </a:r>
            <a:r>
              <a:rPr lang="ru-RU" sz="2000" b="1" dirty="0" smtClean="0"/>
              <a:t> – кнопка</a:t>
            </a:r>
          </a:p>
          <a:p>
            <a:pPr marL="0" indent="0">
              <a:buSzPts val="1100"/>
              <a:buNone/>
            </a:pPr>
            <a:r>
              <a:rPr lang="en-US" sz="2000" b="1" dirty="0" smtClean="0"/>
              <a:t>Editor</a:t>
            </a:r>
            <a:r>
              <a:rPr lang="ru-RU" sz="2000" b="1" dirty="0" smtClean="0"/>
              <a:t> – элемент, в который мы и будем записывать текст. </a:t>
            </a:r>
          </a:p>
          <a:p>
            <a:pPr marL="0" indent="0">
              <a:buSzPts val="1100"/>
              <a:buNone/>
            </a:pPr>
            <a:r>
              <a:rPr lang="ru-RU" sz="2000" b="1" dirty="0" smtClean="0"/>
              <a:t>Пример его стилизации</a:t>
            </a:r>
            <a:r>
              <a:rPr lang="en-US" sz="2000" b="1" dirty="0" smtClean="0"/>
              <a:t>: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&lt;Style </a:t>
            </a:r>
            <a:r>
              <a:rPr lang="en-US" sz="2000" b="1" dirty="0" err="1"/>
              <a:t>TargetType</a:t>
            </a:r>
            <a:r>
              <a:rPr lang="en-US" sz="2000" b="1" dirty="0"/>
              <a:t>="Editor"&gt;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           &lt;Setter Property="</a:t>
            </a:r>
            <a:r>
              <a:rPr lang="en-US" sz="2000" b="1" dirty="0" err="1"/>
              <a:t>BackgroundColor</a:t>
            </a:r>
            <a:r>
              <a:rPr lang="en-US" sz="2000" b="1" dirty="0"/>
              <a:t>" Value="White" /&gt;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           &lt;Setter Property="</a:t>
            </a:r>
            <a:r>
              <a:rPr lang="en-US" sz="2000" b="1" dirty="0" err="1"/>
              <a:t>TextColor</a:t>
            </a:r>
            <a:r>
              <a:rPr lang="en-US" sz="2000" b="1" dirty="0"/>
              <a:t>" Value="#333333" /&gt;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           &lt;Setter Property="</a:t>
            </a:r>
            <a:r>
              <a:rPr lang="en-US" sz="2000" b="1" dirty="0" err="1"/>
              <a:t>FontSize</a:t>
            </a:r>
            <a:r>
              <a:rPr lang="en-US" sz="2000" b="1" dirty="0"/>
              <a:t>" Value="16" /&gt;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           &lt;Setter Property="Margin" Value="0,10,0,20" /&gt;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           &lt;Setter Property="</a:t>
            </a:r>
            <a:r>
              <a:rPr lang="en-US" sz="2000" b="1" dirty="0" err="1"/>
              <a:t>HeightRequest</a:t>
            </a:r>
            <a:r>
              <a:rPr lang="en-US" sz="2000" b="1" dirty="0"/>
              <a:t>" Value="200"/&gt;</a:t>
            </a:r>
          </a:p>
          <a:p>
            <a:pPr marL="0" indent="0">
              <a:buSzPts val="1100"/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&lt;/</a:t>
            </a:r>
            <a:r>
              <a:rPr lang="en-US" sz="2000" b="1" dirty="0"/>
              <a:t>Style&gt;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70057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 smtClean="0"/>
              <a:t>Сохранение и загрузка текста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68096" y="1202358"/>
            <a:ext cx="10789920" cy="442206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2200" dirty="0" smtClean="0"/>
              <a:t>Запишем в </a:t>
            </a:r>
            <a:r>
              <a:rPr lang="en-US" sz="2200" dirty="0" err="1" smtClean="0"/>
              <a:t>cs</a:t>
            </a:r>
            <a:r>
              <a:rPr lang="en-US" sz="2200" dirty="0" smtClean="0"/>
              <a:t> </a:t>
            </a:r>
            <a:r>
              <a:rPr lang="ru-RU" sz="2200" dirty="0" smtClean="0"/>
              <a:t>файле главной страницы после </a:t>
            </a:r>
            <a:r>
              <a:rPr lang="en-US" sz="2200" dirty="0"/>
              <a:t>“public partial class </a:t>
            </a:r>
            <a:r>
              <a:rPr lang="en-US" sz="2200" dirty="0" err="1"/>
              <a:t>MainPage</a:t>
            </a:r>
            <a:r>
              <a:rPr lang="en-US" sz="2200" dirty="0"/>
              <a:t> : </a:t>
            </a:r>
            <a:r>
              <a:rPr lang="en-US" sz="2200" dirty="0" err="1" smtClean="0"/>
              <a:t>ContentPage</a:t>
            </a:r>
            <a:r>
              <a:rPr lang="en-US" sz="2200" dirty="0" smtClean="0"/>
              <a:t> {”</a:t>
            </a:r>
          </a:p>
          <a:p>
            <a:pPr marL="0" indent="0">
              <a:buSzPts val="1100"/>
              <a:buNone/>
            </a:pPr>
            <a:r>
              <a:rPr lang="ru-RU" sz="2200" b="1" dirty="0" smtClean="0"/>
              <a:t>Следующее</a:t>
            </a:r>
            <a:r>
              <a:rPr lang="en-US" sz="2200" b="1" dirty="0" smtClean="0"/>
              <a:t>:</a:t>
            </a:r>
            <a:endParaRPr lang="ru-RU" sz="2200" b="1" dirty="0" smtClean="0"/>
          </a:p>
          <a:p>
            <a:pPr marL="0" indent="0">
              <a:buSzPts val="1100"/>
              <a:buNone/>
            </a:pPr>
            <a:r>
              <a:rPr lang="en-US" sz="2200" dirty="0" smtClean="0"/>
              <a:t>string </a:t>
            </a:r>
            <a:r>
              <a:rPr lang="en-US" sz="2200" dirty="0" err="1"/>
              <a:t>filePath</a:t>
            </a:r>
            <a:r>
              <a:rPr lang="en-US" sz="2200" dirty="0"/>
              <a:t> = </a:t>
            </a:r>
            <a:r>
              <a:rPr lang="en-US" sz="2200" dirty="0" err="1"/>
              <a:t>Path.Combine</a:t>
            </a:r>
            <a:r>
              <a:rPr lang="en-US" sz="2200" dirty="0"/>
              <a:t>(</a:t>
            </a:r>
            <a:r>
              <a:rPr lang="en-US" sz="2200" dirty="0" err="1"/>
              <a:t>Environment.GetFolderPath</a:t>
            </a:r>
            <a:r>
              <a:rPr lang="en-US" sz="2200" dirty="0"/>
              <a:t>(</a:t>
            </a:r>
            <a:r>
              <a:rPr lang="en-US" sz="2200" dirty="0" err="1"/>
              <a:t>Environment.SpecialFolder.LocalApplicationData</a:t>
            </a:r>
            <a:r>
              <a:rPr lang="en-US" sz="2200" dirty="0"/>
              <a:t>), "note.txt</a:t>
            </a:r>
            <a:r>
              <a:rPr lang="en-US" sz="2200" dirty="0" smtClean="0"/>
              <a:t>");</a:t>
            </a:r>
          </a:p>
          <a:p>
            <a:pPr marL="0" indent="0">
              <a:buSzPts val="1100"/>
              <a:buNone/>
            </a:pPr>
            <a:r>
              <a:rPr lang="ru-RU" sz="2200" b="1" dirty="0" smtClean="0"/>
              <a:t>Это необходимо для записи нашей </a:t>
            </a:r>
            <a:r>
              <a:rPr lang="en-US" sz="2200" b="1" dirty="0" smtClean="0"/>
              <a:t>“</a:t>
            </a:r>
            <a:r>
              <a:rPr lang="ru-RU" sz="2200" b="1" dirty="0" smtClean="0"/>
              <a:t>заметки</a:t>
            </a:r>
            <a:r>
              <a:rPr lang="en-US" sz="2200" b="1" dirty="0" smtClean="0"/>
              <a:t>”</a:t>
            </a:r>
            <a:r>
              <a:rPr lang="ru-RU" sz="2200" b="1" dirty="0" smtClean="0"/>
              <a:t> в файл </a:t>
            </a:r>
            <a:r>
              <a:rPr lang="en-US" sz="2200" b="1" dirty="0" smtClean="0"/>
              <a:t>note.txt.</a:t>
            </a:r>
          </a:p>
          <a:p>
            <a:pPr marL="0" indent="0">
              <a:buSzPts val="1100"/>
              <a:buNone/>
            </a:pPr>
            <a:r>
              <a:rPr lang="ru-RU" sz="2200" b="1" dirty="0" smtClean="0"/>
              <a:t>Также, естественно, нужна в зависимости от нажатой кнопки обработка </a:t>
            </a:r>
            <a:r>
              <a:rPr lang="en-US" sz="2200" dirty="0" err="1"/>
              <a:t>File.WriteAllText</a:t>
            </a:r>
            <a:r>
              <a:rPr lang="en-US" sz="2200" dirty="0"/>
              <a:t>(</a:t>
            </a:r>
            <a:r>
              <a:rPr lang="en-US" sz="2200" dirty="0" err="1"/>
              <a:t>filePath</a:t>
            </a:r>
            <a:r>
              <a:rPr lang="en-US" sz="2200" dirty="0"/>
              <a:t>, </a:t>
            </a:r>
            <a:r>
              <a:rPr lang="en-US" sz="2200" dirty="0" err="1"/>
              <a:t>NoteEditor.Text</a:t>
            </a:r>
            <a:r>
              <a:rPr lang="en-US" sz="2200" dirty="0" smtClean="0"/>
              <a:t>);</a:t>
            </a:r>
            <a:r>
              <a:rPr lang="ru-RU" sz="2200" dirty="0" smtClean="0"/>
              <a:t> или обработка </a:t>
            </a:r>
            <a:r>
              <a:rPr lang="en-US" sz="2200" dirty="0" err="1"/>
              <a:t>NoteEditor.Text</a:t>
            </a:r>
            <a:r>
              <a:rPr lang="en-US" sz="2200" dirty="0"/>
              <a:t> = </a:t>
            </a:r>
            <a:r>
              <a:rPr lang="en-US" sz="2200" dirty="0" err="1"/>
              <a:t>File.ReadAllText</a:t>
            </a:r>
            <a:r>
              <a:rPr lang="en-US" sz="2200" dirty="0"/>
              <a:t>(</a:t>
            </a:r>
            <a:r>
              <a:rPr lang="en-US" sz="2200" dirty="0" err="1"/>
              <a:t>filePath</a:t>
            </a:r>
            <a:r>
              <a:rPr lang="en-US" sz="2200" dirty="0" smtClean="0"/>
              <a:t>);</a:t>
            </a:r>
            <a:endParaRPr lang="ru-RU" sz="2200" dirty="0" smtClean="0"/>
          </a:p>
          <a:p>
            <a:pPr marL="0" indent="0">
              <a:buSzPts val="1100"/>
              <a:buNone/>
            </a:pPr>
            <a:r>
              <a:rPr lang="ru-RU" sz="2200" b="1" dirty="0" smtClean="0"/>
              <a:t>Обязательно делайте проверки на то, существует ли файл и на то, введен ли текст. В случае отсутствия текста должен быть соответствующий вывод типа </a:t>
            </a:r>
            <a:r>
              <a:rPr lang="ru-RU" sz="2200" dirty="0" err="1"/>
              <a:t>await</a:t>
            </a:r>
            <a:r>
              <a:rPr lang="ru-RU" sz="2200" dirty="0"/>
              <a:t> </a:t>
            </a:r>
            <a:r>
              <a:rPr lang="ru-RU" sz="2200" dirty="0" err="1"/>
              <a:t>DisplayAlert</a:t>
            </a:r>
            <a:r>
              <a:rPr lang="ru-RU" sz="2200" dirty="0"/>
              <a:t>("Ошибка", "Нельзя сохранить пустую заметку!", "ОК");</a:t>
            </a:r>
            <a:endParaRPr lang="en-US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341282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303460"/>
            <a:ext cx="682121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AutoNum type="arabicParenR"/>
            </a:pPr>
            <a:r>
              <a:rPr lang="ru-RU" sz="2000" b="1" dirty="0" smtClean="0"/>
              <a:t>В подобном стиле реализуйте разметку элементов на форме приложения</a:t>
            </a:r>
          </a:p>
          <a:p>
            <a:pPr>
              <a:buAutoNum type="arabicParenR"/>
            </a:pPr>
            <a:r>
              <a:rPr lang="ru-RU" sz="2000" b="1" dirty="0" smtClean="0"/>
              <a:t>Опишите события при нажатии на кнопки</a:t>
            </a:r>
          </a:p>
          <a:p>
            <a:pPr>
              <a:buAutoNum type="arabicParenR"/>
            </a:pPr>
            <a:r>
              <a:rPr lang="ru-RU" sz="2000" b="1" dirty="0" smtClean="0"/>
              <a:t>Проверьте, происходит ли сохранение, обработка ошибок и загрузка текста из файла. Для каждого действия сделайте </a:t>
            </a:r>
            <a:r>
              <a:rPr lang="ru-RU" sz="2000" b="1" dirty="0" err="1" smtClean="0"/>
              <a:t>скрин</a:t>
            </a:r>
            <a:endParaRPr lang="ru-RU" sz="2000" b="1" dirty="0" smtClean="0"/>
          </a:p>
          <a:p>
            <a:pPr>
              <a:buAutoNum type="arabicParenR"/>
            </a:pPr>
            <a:r>
              <a:rPr lang="ru-RU" sz="2000" b="1" dirty="0" smtClean="0"/>
              <a:t>Реализуйте решение без использования разметки </a:t>
            </a:r>
            <a:r>
              <a:rPr lang="en-US" sz="2000" b="1" dirty="0" err="1" smtClean="0"/>
              <a:t>xaml</a:t>
            </a:r>
            <a:r>
              <a:rPr lang="en-US" sz="2000" b="1" dirty="0" smtClean="0"/>
              <a:t>. </a:t>
            </a:r>
            <a:r>
              <a:rPr lang="ru-RU" sz="2000" b="1" dirty="0" smtClean="0"/>
              <a:t>Разрешается сделать более простое приложение без хорошего оформления в таком случае</a:t>
            </a:r>
          </a:p>
          <a:p>
            <a:pPr>
              <a:buAutoNum type="arabicParenR"/>
            </a:pPr>
            <a:r>
              <a:rPr lang="ru-RU" sz="2000" b="1" dirty="0" smtClean="0"/>
              <a:t>Отправьте отчет через форму</a:t>
            </a:r>
            <a:endParaRPr lang="ru-RU" sz="2000" b="1" dirty="0"/>
          </a:p>
        </p:txBody>
      </p:sp>
      <p:sp>
        <p:nvSpPr>
          <p:cNvPr id="5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 smtClean="0"/>
              <a:t>Выполните задания</a:t>
            </a:r>
            <a:r>
              <a:rPr lang="ru-RU" dirty="0" smtClean="0"/>
              <a:t>	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6633" y="667861"/>
            <a:ext cx="3046486" cy="526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3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Operating System Design Pitch Deck by Slidesgo">
  <a:themeElements>
    <a:clrScheme name="Simple Light">
      <a:dk1>
        <a:srgbClr val="FFFFFF"/>
      </a:dk1>
      <a:lt1>
        <a:srgbClr val="2D323C"/>
      </a:lt1>
      <a:dk2>
        <a:srgbClr val="242830"/>
      </a:dk2>
      <a:lt2>
        <a:srgbClr val="FFDB5D"/>
      </a:lt2>
      <a:accent1>
        <a:srgbClr val="94EE6B"/>
      </a:accent1>
      <a:accent2>
        <a:srgbClr val="E81981"/>
      </a:accent2>
      <a:accent3>
        <a:srgbClr val="BD64B5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283</Words>
  <Application>Microsoft Office PowerPoint</Application>
  <PresentationFormat>Широкоэкранный</PresentationFormat>
  <Paragraphs>32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Quantico</vt:lpstr>
      <vt:lpstr>Source Code Pro</vt:lpstr>
      <vt:lpstr>New Operating System Design Pitch Deck by Slidesgo</vt:lpstr>
      <vt:lpstr>Блокнот </vt:lpstr>
      <vt:lpstr>&lt;/ Блокнот</vt:lpstr>
      <vt:lpstr>&lt;/ Сохранение и загрузка текста</vt:lpstr>
      <vt:lpstr>&lt;/ Выполните задания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sdd</dc:title>
  <dc:creator>Учетная запись Майкрософт</dc:creator>
  <cp:lastModifiedBy>Учетная запись Майкрософт</cp:lastModifiedBy>
  <cp:revision>32</cp:revision>
  <dcterms:created xsi:type="dcterms:W3CDTF">2024-09-22T22:58:42Z</dcterms:created>
  <dcterms:modified xsi:type="dcterms:W3CDTF">2025-03-06T08:35:28Z</dcterms:modified>
</cp:coreProperties>
</file>